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5" r:id="rId3"/>
    <p:sldId id="266" r:id="rId4"/>
    <p:sldId id="290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88" r:id="rId13"/>
    <p:sldId id="289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96" autoAdjust="0"/>
    <p:restoredTop sz="61265" autoAdjust="0"/>
  </p:normalViewPr>
  <p:slideViewPr>
    <p:cSldViewPr>
      <p:cViewPr varScale="1">
        <p:scale>
          <a:sx n="71" d="100"/>
          <a:sy n="71" d="100"/>
        </p:scale>
        <p:origin x="692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6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r">
              <a:defRPr sz="1100"/>
            </a:lvl1pPr>
          </a:lstStyle>
          <a:p>
            <a:fld id="{5CAE133A-4028-4E2B-B049-6F148B77E5AB}" type="datetime1">
              <a:rPr lang="en-US" smtClean="0"/>
              <a:t>02-Aug-22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6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r">
              <a:defRPr sz="1100"/>
            </a:lvl1pPr>
          </a:lstStyle>
          <a:p>
            <a:fld id="{4825AA9F-B079-466D-A19E-A0BED09FA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4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r">
              <a:defRPr sz="1200"/>
            </a:lvl1pPr>
          </a:lstStyle>
          <a:p>
            <a:fld id="{A9B5FCE6-2331-4AF4-8362-9D091070A463}" type="datetime1">
              <a:rPr lang="en-US" smtClean="0"/>
              <a:t>02-Aug-22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701" tIns="43851" rIns="87701" bIns="438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87701" tIns="43851" rIns="87701" bIns="4385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r">
              <a:defRPr sz="1200"/>
            </a:lvl1pPr>
          </a:lstStyle>
          <a:p>
            <a:fld id="{7106D8DA-1A55-4414-9F6D-9B871CCC3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33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899B3EB-F4B9-4EC3-8874-9456869D1B5F}" type="datetime1">
              <a:rPr lang="en-US" smtClean="0"/>
              <a:t>02-Aug-22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2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E520-94D8-471E-9246-3DA957E543CE}" type="datetime1">
              <a:rPr lang="en-US" smtClean="0"/>
              <a:t>02-Aug-22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17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A059-0900-46A5-86CD-6CBACA225E83}" type="datetime1">
              <a:rPr lang="en-US" smtClean="0"/>
              <a:t>02-Aug-22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17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0799-E2B8-4119-BEA9-5BBF8CE2B0FA}" type="datetime1">
              <a:rPr lang="en-US" smtClean="0"/>
              <a:t>02-Aug-22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17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913C-A7DD-4021-AFBC-947EB765CE4C}" type="datetime1">
              <a:rPr lang="en-US" smtClean="0"/>
              <a:t>02-Aug-22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17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64FA-CC1B-47DB-A93A-6B4BBC436045}" type="datetime1">
              <a:rPr lang="en-US" smtClean="0"/>
              <a:t>02-Aug-22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17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A4E8-8C0A-4D25-81B1-03C2082B47D6}" type="datetime1">
              <a:rPr lang="en-US" smtClean="0"/>
              <a:t>02-Aug-22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17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1D4E8-1CCE-4EFF-A36C-E105DDD56AAD}" type="datetime1">
              <a:rPr lang="en-US" smtClean="0"/>
              <a:t>02-Aug-22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17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1C7D-1228-46DC-9402-5957496C3C04}" type="datetime1">
              <a:rPr lang="en-US" smtClean="0"/>
              <a:t>02-Aug-22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17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DF6C-52F4-4529-BC53-6E2674900ED7}" type="datetime1">
              <a:rPr lang="en-US" smtClean="0"/>
              <a:t>02-Aug-22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17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FFD2-C90D-4BD9-95AC-D49FE82B0BB0}" type="datetime1">
              <a:rPr lang="en-US" smtClean="0"/>
              <a:t>02-Aug-22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17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32C9-888E-4264-AE70-E187E0827B99}" type="datetime1">
              <a:rPr lang="en-US" smtClean="0"/>
              <a:t>02-Aug-22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17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C945B-C34E-410F-BC8F-BE6BC04FBFD5}" type="datetime1">
              <a:rPr lang="en-US" smtClean="0"/>
              <a:t>02-Aug-22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hamming-code-in-computer-network/" TargetMode="External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error-detection-in-computer-network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error-detection-in-computer-networks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49" y="4859834"/>
            <a:ext cx="7239000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cap="small" dirty="0"/>
              <a:t>Dr. Asif Zaman</a:t>
            </a:r>
          </a:p>
          <a:p>
            <a:pPr lvl="0" algn="ctr"/>
            <a:r>
              <a:rPr lang="en-US" cap="small" dirty="0"/>
              <a:t>Associate Professor, CSE, RU</a:t>
            </a:r>
            <a:endParaRPr lang="en-US" sz="1600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228598" y="363512"/>
            <a:ext cx="8724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50000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CSE3151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buSzPct val="50000"/>
            </a:pPr>
            <a:r>
              <a:rPr lang="en-US" sz="4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8150" y="2477464"/>
            <a:ext cx="1545795" cy="14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6628" y="6504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C301F-A611-944C-85B0-C651AE4BCB61}"/>
              </a:ext>
            </a:extLst>
          </p:cNvPr>
          <p:cNvSpPr txBox="1"/>
          <p:nvPr/>
        </p:nvSpPr>
        <p:spPr>
          <a:xfrm>
            <a:off x="1" y="416368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(Session 2018-19)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95CD-2C43-524F-B80D-C02532D1B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Link Layer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C3CB9-A19C-CF44-88A6-5E881EC0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dirty="0"/>
              <a:t> of 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6DDB3-2277-584A-AF51-5E967731365D}"/>
              </a:ext>
            </a:extLst>
          </p:cNvPr>
          <p:cNvSpPr txBox="1"/>
          <p:nvPr/>
        </p:nvSpPr>
        <p:spPr>
          <a:xfrm>
            <a:off x="762000" y="1676400"/>
            <a:ext cx="285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cap="small" dirty="0"/>
              <a:t>Flag bits with bit stuffing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B05AD-95A9-904E-AC14-852407C719A0}"/>
              </a:ext>
            </a:extLst>
          </p:cNvPr>
          <p:cNvSpPr txBox="1"/>
          <p:nvPr/>
        </p:nvSpPr>
        <p:spPr>
          <a:xfrm>
            <a:off x="914400" y="23622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frame begins and ends with a special bit pattern, </a:t>
            </a:r>
            <a:r>
              <a:rPr lang="en-US" sz="2400" b="1" dirty="0"/>
              <a:t>01111110 </a:t>
            </a:r>
            <a:r>
              <a:rPr lang="en-US" sz="2400" dirty="0"/>
              <a:t>or</a:t>
            </a:r>
            <a:r>
              <a:rPr lang="en-US" sz="2400" b="1" dirty="0"/>
              <a:t> 0x7E</a:t>
            </a:r>
            <a:r>
              <a:rPr lang="en-US" sz="2400" dirty="0"/>
              <a:t> in hexadecimal.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E7CA9F2-E793-FD4B-A573-1F78437F4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3334505"/>
            <a:ext cx="8229600" cy="988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3B67DA-C6D0-3846-A0E6-54BECF11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75" y="4322738"/>
            <a:ext cx="5759450" cy="24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4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4124-9C93-2F42-BA1D-E19CE2CEF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Link Layer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9FD61A-21E2-5943-8F1D-CCCF7C023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062"/>
          <a:stretch/>
        </p:blipFill>
        <p:spPr>
          <a:xfrm>
            <a:off x="499753" y="1405763"/>
            <a:ext cx="8229600" cy="7343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E6A18-B35F-BC47-86C6-216150DB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AC9F-F6C6-1547-B2B4-C2A4AC085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646487"/>
            <a:ext cx="5867400" cy="2204685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EE29FCC-4E19-B344-BBAE-B4A9B016B2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663"/>
          <a:stretch/>
        </p:blipFill>
        <p:spPr>
          <a:xfrm>
            <a:off x="609600" y="5139803"/>
            <a:ext cx="8229600" cy="80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7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Link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Types of </a:t>
            </a:r>
            <a:r>
              <a:rPr lang="en-US" sz="2800" dirty="0" smtClean="0"/>
              <a:t>Errors</a:t>
            </a:r>
          </a:p>
          <a:p>
            <a:pPr lvl="1"/>
            <a:r>
              <a:rPr lang="en-US" dirty="0" smtClean="0"/>
              <a:t>Errors </a:t>
            </a:r>
            <a:r>
              <a:rPr lang="en-US" dirty="0"/>
              <a:t>can be of three types, namely </a:t>
            </a:r>
            <a:endParaRPr lang="en-US" dirty="0" smtClean="0"/>
          </a:p>
          <a:p>
            <a:pPr lvl="2"/>
            <a:r>
              <a:rPr lang="en-US" sz="2800" dirty="0" smtClean="0"/>
              <a:t>single </a:t>
            </a:r>
            <a:r>
              <a:rPr lang="en-US" sz="2800" dirty="0"/>
              <a:t>bit errors, </a:t>
            </a:r>
            <a:endParaRPr lang="en-US" sz="2800" dirty="0" smtClean="0"/>
          </a:p>
          <a:p>
            <a:pPr lvl="2"/>
            <a:r>
              <a:rPr lang="en-US" sz="2800" dirty="0" smtClean="0"/>
              <a:t>multiple </a:t>
            </a:r>
            <a:r>
              <a:rPr lang="en-US" sz="2800" dirty="0"/>
              <a:t>bit errors, and </a:t>
            </a:r>
            <a:endParaRPr lang="en-US" sz="2800" dirty="0" smtClean="0"/>
          </a:p>
          <a:p>
            <a:pPr lvl="2"/>
            <a:r>
              <a:rPr lang="en-US" sz="2800" dirty="0" smtClean="0"/>
              <a:t>burst </a:t>
            </a:r>
            <a:r>
              <a:rPr lang="en-US" sz="2800" dirty="0"/>
              <a:t>errors.</a:t>
            </a:r>
          </a:p>
          <a:p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smtClean="0"/>
              <a:t> of 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789055"/>
            <a:ext cx="44291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3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6165"/>
            <a:ext cx="8229600" cy="1143000"/>
          </a:xfrm>
        </p:spPr>
        <p:txBody>
          <a:bodyPr/>
          <a:lstStyle/>
          <a:p>
            <a:r>
              <a:rPr lang="en-US" cap="small" dirty="0"/>
              <a:t>Data Link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smtClean="0"/>
              <a:t> of 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981200"/>
            <a:ext cx="4533900" cy="1695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4367501"/>
            <a:ext cx="45529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6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0D76-1134-8249-86C0-DB4F2A7C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Link Layer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715CF-C192-1C47-B641-B032CF489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916363"/>
          </a:xfrm>
        </p:spPr>
        <p:txBody>
          <a:bodyPr>
            <a:normAutofit/>
          </a:bodyPr>
          <a:lstStyle/>
          <a:p>
            <a:r>
              <a:rPr lang="en-US" sz="2400" dirty="0"/>
              <a:t>Error</a:t>
            </a:r>
          </a:p>
          <a:p>
            <a:pPr lvl="1"/>
            <a:r>
              <a:rPr lang="en-US" sz="2400" dirty="0"/>
              <a:t>error-correcting codes and </a:t>
            </a:r>
          </a:p>
          <a:p>
            <a:pPr lvl="1"/>
            <a:r>
              <a:rPr lang="en-US" sz="2400" dirty="0"/>
              <a:t>error-detecting code</a:t>
            </a:r>
          </a:p>
          <a:p>
            <a:pPr lvl="1"/>
            <a:endParaRPr lang="en-US" sz="2400" dirty="0"/>
          </a:p>
          <a:p>
            <a:r>
              <a:rPr lang="en-US" sz="2400" dirty="0"/>
              <a:t>Popular error-correcting codes: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EAF8-7D26-C943-B37B-25488098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39069A-3A82-3A4F-A90E-E62F29CF8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06"/>
          <a:stretch/>
        </p:blipFill>
        <p:spPr>
          <a:xfrm>
            <a:off x="485899" y="1282685"/>
            <a:ext cx="8229600" cy="774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FC326E-5E15-634E-9D08-3F34779A0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64"/>
          <a:stretch/>
        </p:blipFill>
        <p:spPr>
          <a:xfrm>
            <a:off x="1600200" y="4534693"/>
            <a:ext cx="6697815" cy="182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0D76-1134-8249-86C0-DB4F2A7C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Link Layer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B715CF-C192-1C47-B641-B032CF489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b="1" cap="small" dirty="0"/>
                  <a:t>Hamming Code</a:t>
                </a:r>
              </a:p>
              <a:p>
                <a:pPr lvl="1"/>
                <a:r>
                  <a:rPr lang="en-US" sz="2000" dirty="0"/>
                  <a:t>A </a:t>
                </a:r>
                <a:r>
                  <a:rPr lang="en-US" sz="2000" dirty="0" smtClean="0"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frame consists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effectLst>
                          <a:glow rad="2286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 data </a:t>
                </a:r>
                <a:r>
                  <a:rPr lang="en-US" sz="2000" dirty="0"/>
                  <a:t>(i.e., message) bits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 smtClean="0">
                        <a:effectLst>
                          <a:glow rad="2286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 dirty="0" smtClean="0">
                        <a:effectLst>
                          <a:glow rad="2286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redundant </a:t>
                </a:r>
                <a:r>
                  <a:rPr lang="en-US" sz="2000" dirty="0"/>
                  <a:t>(i.e. check) bits.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B715CF-C192-1C47-B641-B032CF489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EAF8-7D26-C943-B37B-25488098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8B045-CF9F-9D49-BF15-CF71320F3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819400"/>
            <a:ext cx="5924550" cy="9921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8B1D3D-A4DC-E14D-A700-36E5D1F69E68}"/>
                  </a:ext>
                </a:extLst>
              </p:cNvPr>
              <p:cNvSpPr/>
              <p:nvPr/>
            </p:nvSpPr>
            <p:spPr>
              <a:xfrm>
                <a:off x="990600" y="3994157"/>
                <a:ext cx="7543800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Suppose the number of data bits is</a:t>
                </a:r>
                <a:r>
                  <a:rPr lang="en-US" sz="2000" dirty="0">
                    <a:solidFill>
                      <a:srgbClr val="000000"/>
                    </a:solidFill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Open Sans"/>
                  </a:rPr>
                  <a:t> 7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, then the number of redundant bits can be calculated using:</a:t>
                </a:r>
                <a:br>
                  <a:rPr lang="en-US" sz="2000" dirty="0">
                    <a:solidFill>
                      <a:srgbClr val="000000"/>
                    </a:solidFill>
                    <a:latin typeface="Open Sans"/>
                  </a:rPr>
                </a:b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rgbClr val="000000"/>
                        </a:solidFill>
                        <a:effectLst>
                          <a:glow rad="2286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2^4&gt;7 + 4 + 1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Open Sans"/>
                  </a:rPr>
                  <a:t/>
                </a:r>
                <a:br>
                  <a:rPr lang="en-US" sz="2000" dirty="0">
                    <a:solidFill>
                      <a:srgbClr val="000000"/>
                    </a:solidFill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Open Sans"/>
                  </a:rPr>
                </a:b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Thus, the number of redundant bits= 4</a:t>
                </a:r>
              </a:p>
              <a:p>
                <a:r>
                  <a:rPr lang="en-US" sz="2000" dirty="0"/>
                  <a:t/>
                </a:r>
                <a:br>
                  <a:rPr lang="en-US" sz="2000" dirty="0"/>
                </a:br>
                <a:endParaRPr lang="en-US" sz="20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F8B1D3D-A4DC-E14D-A700-36E5D1F69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994157"/>
                <a:ext cx="7543800" cy="1938992"/>
              </a:xfrm>
              <a:prstGeom prst="rect">
                <a:avLst/>
              </a:prstGeom>
              <a:blipFill>
                <a:blip r:embed="rId4"/>
                <a:stretch>
                  <a:fillRect l="-889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39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0D76-1134-8249-86C0-DB4F2A7C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Hamming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715CF-C192-1C47-B641-B032CF489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cap="small" dirty="0"/>
              <a:t>Parity bits –</a:t>
            </a:r>
          </a:p>
          <a:p>
            <a:pPr lvl="1"/>
            <a:r>
              <a:rPr lang="en-US" sz="2400" dirty="0"/>
              <a:t>A parity bit is a bit appended to a data of binary bits to ensure that the total number of 1’s in the data are even or odd. Parity bits are used for error detection. </a:t>
            </a:r>
          </a:p>
          <a:p>
            <a:pPr lvl="1"/>
            <a:r>
              <a:rPr lang="en-US" sz="2400" dirty="0"/>
              <a:t>There are two types of parity bits:</a:t>
            </a:r>
          </a:p>
          <a:p>
            <a:pPr lvl="2"/>
            <a:r>
              <a:rPr lang="en-US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Odd parity</a:t>
            </a:r>
          </a:p>
          <a:p>
            <a:pPr lvl="2"/>
            <a:r>
              <a:rPr lang="en-US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Even Parity</a:t>
            </a:r>
            <a:br>
              <a:rPr lang="en-US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</a:br>
            <a:endParaRPr lang="en-US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EAF8-7D26-C943-B37B-25488098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7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0D76-1134-8249-86C0-DB4F2A7C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Hamming Code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36A8CC-D894-D54E-B75B-7B9C01996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283" y="1434461"/>
            <a:ext cx="4267200" cy="1155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EAF8-7D26-C943-B37B-25488098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05557B6-338D-1E47-A551-B4C7D1CF7B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5400" y="3344589"/>
          <a:ext cx="6096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182">
                  <a:extLst>
                    <a:ext uri="{9D8B030D-6E8A-4147-A177-3AD203B41FA5}">
                      <a16:colId xmlns:a16="http://schemas.microsoft.com/office/drawing/2014/main" val="58453324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1682132220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538282517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1568912245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3080879556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1249079918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340904212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1183708426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72132014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3457651262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279038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42625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C142BE0-0B03-3B40-8706-61DB6FE45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222207"/>
            <a:ext cx="4584700" cy="49530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86C587A-3557-3940-96C9-0CB994C0D5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5400" y="4913947"/>
          <a:ext cx="6096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182">
                  <a:extLst>
                    <a:ext uri="{9D8B030D-6E8A-4147-A177-3AD203B41FA5}">
                      <a16:colId xmlns:a16="http://schemas.microsoft.com/office/drawing/2014/main" val="58453324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1682132220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538282517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1568912245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3080879556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1249079918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340904212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1183708426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72132014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3457651262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279038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4262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161877-A5AD-D642-A5D9-7A3398A3E863}"/>
                  </a:ext>
                </a:extLst>
              </p:cNvPr>
              <p:cNvSpPr txBox="1"/>
              <p:nvPr/>
            </p:nvSpPr>
            <p:spPr>
              <a:xfrm>
                <a:off x="7633270" y="3991371"/>
                <a:ext cx="953723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161877-A5AD-D642-A5D9-7A3398A3E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70" y="3991371"/>
                <a:ext cx="953723" cy="1107996"/>
              </a:xfrm>
              <a:prstGeom prst="rect">
                <a:avLst/>
              </a:prstGeom>
              <a:blipFill>
                <a:blip r:embed="rId4"/>
                <a:stretch>
                  <a:fillRect l="-13158" t="-3371" r="-6579" b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2C38023-F075-F147-ACD6-18D37CCAAD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90600" y="5791200"/>
          <a:ext cx="6400801" cy="3869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891">
                  <a:extLst>
                    <a:ext uri="{9D8B030D-6E8A-4147-A177-3AD203B41FA5}">
                      <a16:colId xmlns:a16="http://schemas.microsoft.com/office/drawing/2014/main" val="58453324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1682132220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538282517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1568912245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3080879556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1249079918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340904212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1183708426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72132014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3457651262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279038010"/>
                    </a:ext>
                  </a:extLst>
                </a:gridCol>
              </a:tblGrid>
              <a:tr h="38690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R8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R1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426251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F710E03B-7711-7F4A-A010-09A7765EA2C8}"/>
              </a:ext>
            </a:extLst>
          </p:cNvPr>
          <p:cNvSpPr/>
          <p:nvPr/>
        </p:nvSpPr>
        <p:spPr>
          <a:xfrm>
            <a:off x="5575300" y="1331192"/>
            <a:ext cx="279916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r"/>
            <a:r>
              <a:rPr lang="en-US" spc="2000" dirty="0">
                <a:solidFill>
                  <a:srgbClr val="7030A0"/>
                </a:solidFill>
                <a:latin typeface="Open Sans"/>
              </a:rPr>
              <a:t>1011001</a:t>
            </a:r>
            <a:endParaRPr lang="en-US" spc="2000" dirty="0">
              <a:solidFill>
                <a:srgbClr val="7030A0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5D5D39C-152B-4542-B46D-DFB2FCC7141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90600" y="6268396"/>
          <a:ext cx="642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5845332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68213222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53828251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56891224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08087955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49079918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34090421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8370842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7213201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45765126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279038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426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32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EAF8-7D26-C943-B37B-25488098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660F8-978E-9A4D-9130-DFE3F6008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76400"/>
            <a:ext cx="6426200" cy="49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B845A0-FCB5-E644-BFED-7C371A570388}"/>
                  </a:ext>
                </a:extLst>
              </p:cNvPr>
              <p:cNvSpPr txBox="1"/>
              <p:nvPr/>
            </p:nvSpPr>
            <p:spPr>
              <a:xfrm>
                <a:off x="2451100" y="2573631"/>
                <a:ext cx="364490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1=0001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2=0010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3=0011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4=0100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5=0101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6=0110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7=0111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8=1000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9=1001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10=1010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11=1011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B845A0-FCB5-E644-BFED-7C371A570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100" y="2573631"/>
                <a:ext cx="3644900" cy="4154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C6E5E43-CC85-E24E-89A8-A58C592D93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6800" y="1240720"/>
          <a:ext cx="642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5845332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68213222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53828251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56891224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08087955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49079918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34090421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8370842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7213201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45765126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279038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42625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9C71711-D8DA-A64A-B55E-75DFD1FF381E}"/>
              </a:ext>
            </a:extLst>
          </p:cNvPr>
          <p:cNvSpPr/>
          <p:nvPr/>
        </p:nvSpPr>
        <p:spPr>
          <a:xfrm>
            <a:off x="4572000" y="2573631"/>
            <a:ext cx="228600" cy="4147844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81D26-CA4F-FF46-887D-89CA0C494854}"/>
              </a:ext>
            </a:extLst>
          </p:cNvPr>
          <p:cNvSpPr/>
          <p:nvPr/>
        </p:nvSpPr>
        <p:spPr>
          <a:xfrm>
            <a:off x="4343400" y="2566491"/>
            <a:ext cx="228600" cy="4147844"/>
          </a:xfrm>
          <a:prstGeom prst="rect">
            <a:avLst/>
          </a:prstGeom>
          <a:solidFill>
            <a:srgbClr val="FF0000">
              <a:alpha val="59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B8F80D8-921F-2F43-8DB4-C94E05616B0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6800" y="848360"/>
          <a:ext cx="642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5845332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68213222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53828251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56891224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08087955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49079918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34090421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8370842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7213201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45765126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279038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426251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9BA1EE01-36F9-FF40-95F1-F0DEBDC6B43B}"/>
              </a:ext>
            </a:extLst>
          </p:cNvPr>
          <p:cNvGrpSpPr/>
          <p:nvPr/>
        </p:nvGrpSpPr>
        <p:grpSpPr>
          <a:xfrm>
            <a:off x="4724400" y="2667000"/>
            <a:ext cx="609600" cy="3886200"/>
            <a:chOff x="4724400" y="2667000"/>
            <a:chExt cx="609600" cy="3886200"/>
          </a:xfrm>
        </p:grpSpPr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CDA13636-8D49-AF44-9A84-9A7868FC067B}"/>
                </a:ext>
              </a:extLst>
            </p:cNvPr>
            <p:cNvSpPr/>
            <p:nvPr/>
          </p:nvSpPr>
          <p:spPr>
            <a:xfrm>
              <a:off x="4724400" y="2667000"/>
              <a:ext cx="609600" cy="304800"/>
            </a:xfrm>
            <a:prstGeom prst="lef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D1F7C4AA-C204-5C48-A77F-B28CABE86591}"/>
                </a:ext>
              </a:extLst>
            </p:cNvPr>
            <p:cNvSpPr/>
            <p:nvPr/>
          </p:nvSpPr>
          <p:spPr>
            <a:xfrm>
              <a:off x="4724400" y="3352800"/>
              <a:ext cx="609600" cy="304800"/>
            </a:xfrm>
            <a:prstGeom prst="lef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Arrow 19">
              <a:extLst>
                <a:ext uri="{FF2B5EF4-FFF2-40B4-BE49-F238E27FC236}">
                  <a16:creationId xmlns:a16="http://schemas.microsoft.com/office/drawing/2014/main" id="{0717AA9D-50CA-D14F-9496-C946AAADD851}"/>
                </a:ext>
              </a:extLst>
            </p:cNvPr>
            <p:cNvSpPr/>
            <p:nvPr/>
          </p:nvSpPr>
          <p:spPr>
            <a:xfrm>
              <a:off x="4724400" y="4114800"/>
              <a:ext cx="609600" cy="304800"/>
            </a:xfrm>
            <a:prstGeom prst="lef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Arrow 20">
              <a:extLst>
                <a:ext uri="{FF2B5EF4-FFF2-40B4-BE49-F238E27FC236}">
                  <a16:creationId xmlns:a16="http://schemas.microsoft.com/office/drawing/2014/main" id="{380CE869-D4E0-7C48-92F8-5B47CC65C484}"/>
                </a:ext>
              </a:extLst>
            </p:cNvPr>
            <p:cNvSpPr/>
            <p:nvPr/>
          </p:nvSpPr>
          <p:spPr>
            <a:xfrm>
              <a:off x="4724400" y="4800600"/>
              <a:ext cx="609600" cy="304800"/>
            </a:xfrm>
            <a:prstGeom prst="lef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Arrow 21">
              <a:extLst>
                <a:ext uri="{FF2B5EF4-FFF2-40B4-BE49-F238E27FC236}">
                  <a16:creationId xmlns:a16="http://schemas.microsoft.com/office/drawing/2014/main" id="{C47F6D35-91AA-2C46-9C0A-95A232E1F820}"/>
                </a:ext>
              </a:extLst>
            </p:cNvPr>
            <p:cNvSpPr/>
            <p:nvPr/>
          </p:nvSpPr>
          <p:spPr>
            <a:xfrm>
              <a:off x="4724400" y="5486400"/>
              <a:ext cx="609600" cy="304800"/>
            </a:xfrm>
            <a:prstGeom prst="lef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eft Arrow 22">
              <a:extLst>
                <a:ext uri="{FF2B5EF4-FFF2-40B4-BE49-F238E27FC236}">
                  <a16:creationId xmlns:a16="http://schemas.microsoft.com/office/drawing/2014/main" id="{3A02038C-1E43-F340-A535-6F5FBCF0C9D3}"/>
                </a:ext>
              </a:extLst>
            </p:cNvPr>
            <p:cNvSpPr/>
            <p:nvPr/>
          </p:nvSpPr>
          <p:spPr>
            <a:xfrm>
              <a:off x="4724400" y="6248400"/>
              <a:ext cx="609600" cy="304800"/>
            </a:xfrm>
            <a:prstGeom prst="lef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558F6C1-307F-944E-ACB8-4A8CCBDBE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6800" y="837460"/>
          <a:ext cx="642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5845332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68213222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53828251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56891224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08087955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49079918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34090421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8370842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7213201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45765126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279038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426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43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0D76-1134-8249-86C0-DB4F2A7C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Hamming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EAF8-7D26-C943-B37B-25488098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660F8-978E-9A4D-9130-DFE3F6008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76400"/>
            <a:ext cx="6426200" cy="49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EC0E76-2B96-BD42-98A3-86727BA2CB45}"/>
                  </a:ext>
                </a:extLst>
              </p:cNvPr>
              <p:cNvSpPr txBox="1"/>
              <p:nvPr/>
            </p:nvSpPr>
            <p:spPr>
              <a:xfrm>
                <a:off x="6545239" y="2728079"/>
                <a:ext cx="182880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1=0001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2=0010</m:t>
                      </m:r>
                    </m:oMath>
                  </m:oMathPara>
                </a14:m>
                <a:endParaRPr lang="en-US" dirty="0"/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3=0011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4=0100</m:t>
                      </m:r>
                    </m:oMath>
                  </m:oMathPara>
                </a14:m>
                <a:endParaRPr lang="en-US" dirty="0"/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5=0101</m:t>
                      </m:r>
                    </m:oMath>
                  </m:oMathPara>
                </a14:m>
                <a:endParaRPr lang="en-US" dirty="0"/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6=0110</m:t>
                      </m:r>
                    </m:oMath>
                  </m:oMathPara>
                </a14:m>
                <a:endParaRPr lang="en-US" dirty="0"/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7=0111</m:t>
                      </m:r>
                    </m:oMath>
                  </m:oMathPara>
                </a14:m>
                <a:endParaRPr lang="en-US" dirty="0"/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8=1000</m:t>
                      </m:r>
                    </m:oMath>
                  </m:oMathPara>
                </a14:m>
                <a:endParaRPr lang="en-US" dirty="0"/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9=1001</m:t>
                      </m:r>
                    </m:oMath>
                  </m:oMathPara>
                </a14:m>
                <a:endParaRPr lang="en-US" dirty="0"/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10=1010</m:t>
                      </m:r>
                    </m:oMath>
                  </m:oMathPara>
                </a14:m>
                <a:endParaRPr lang="en-US" dirty="0"/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11=1011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EC0E76-2B96-BD42-98A3-86727BA2C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239" y="2728079"/>
                <a:ext cx="1828800" cy="3139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B845A0-FCB5-E644-BFED-7C371A570388}"/>
                  </a:ext>
                </a:extLst>
              </p:cNvPr>
              <p:cNvSpPr txBox="1"/>
              <p:nvPr/>
            </p:nvSpPr>
            <p:spPr>
              <a:xfrm>
                <a:off x="236561" y="2728079"/>
                <a:ext cx="182880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1=0001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2=0010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3=0011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4=0100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5=0101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6=0110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7=0111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8=1000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9=1001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10=1010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11=1011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B845A0-FCB5-E644-BFED-7C371A570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61" y="2728079"/>
                <a:ext cx="1828800" cy="31393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EA7326-2B5C-E642-84C1-B979268952CF}"/>
                  </a:ext>
                </a:extLst>
              </p:cNvPr>
              <p:cNvSpPr txBox="1"/>
              <p:nvPr/>
            </p:nvSpPr>
            <p:spPr>
              <a:xfrm>
                <a:off x="5105400" y="2728079"/>
                <a:ext cx="182880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1=0001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2=0010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3=0011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4=0100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5=0101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6=0110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7=0111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8=1000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9=1001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10=1010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11=1011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EA7326-2B5C-E642-84C1-B97926895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728079"/>
                <a:ext cx="1828800" cy="31393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6A1928-8C24-D64E-88E0-69BD1E168E9F}"/>
                  </a:ext>
                </a:extLst>
              </p:cNvPr>
              <p:cNvSpPr txBox="1"/>
              <p:nvPr/>
            </p:nvSpPr>
            <p:spPr>
              <a:xfrm>
                <a:off x="3665561" y="2728079"/>
                <a:ext cx="182880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1=0001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2=0010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3=0011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4=0100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5=0101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6=0110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7=0111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8=1000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9=1001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10=1010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11=1011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6A1928-8C24-D64E-88E0-69BD1E168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561" y="2728079"/>
                <a:ext cx="1828800" cy="31393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D99A58-E080-964A-9168-AFF8336B7DC9}"/>
                  </a:ext>
                </a:extLst>
              </p:cNvPr>
              <p:cNvSpPr txBox="1"/>
              <p:nvPr/>
            </p:nvSpPr>
            <p:spPr>
              <a:xfrm>
                <a:off x="2225722" y="2728079"/>
                <a:ext cx="182880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1=0001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2=0010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3=0011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4=0100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5=0101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6=0110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7=0111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8=1000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9=1001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10=1010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11=1011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D99A58-E080-964A-9168-AFF8336B7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722" y="2728079"/>
                <a:ext cx="1828800" cy="31393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C6E5E43-CC85-E24E-89A8-A58C592D93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6800" y="1240720"/>
          <a:ext cx="642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5845332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68213222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53828251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56891224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08087955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49079918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34090421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8370842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7213201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45765126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279038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426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47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4124-9C93-2F42-BA1D-E19CE2CE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6165"/>
            <a:ext cx="8229600" cy="1143000"/>
          </a:xfrm>
        </p:spPr>
        <p:txBody>
          <a:bodyPr/>
          <a:lstStyle/>
          <a:p>
            <a:r>
              <a:rPr lang="en-US" cap="small" dirty="0"/>
              <a:t>Data Link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E6A18-B35F-BC47-86C6-216150DB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 dirty="0"/>
              <a:t> of 17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73DDEC0-7F60-E24E-ACA5-112464FA5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328" y="1420235"/>
            <a:ext cx="5584943" cy="452596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219200"/>
            <a:ext cx="5688071" cy="886835"/>
          </a:xfrm>
          <a:prstGeom prst="roundRect">
            <a:avLst/>
          </a:prstGeom>
          <a:solidFill>
            <a:srgbClr val="FFFF00">
              <a:alpha val="8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48BE8F-AA74-6948-8864-34E86042CE7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7000" y="2357654"/>
            <a:ext cx="4079627" cy="3336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271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EAF8-7D26-C943-B37B-25488098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782437-FB7E-0345-96E1-E0E0B0F122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3000" y="1600200"/>
          <a:ext cx="642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5845332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68213222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53828251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56891224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08087955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49079918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34090421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8370842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7213201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45765126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279038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42625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04C97E-8EBA-104E-AF3D-28510EE01220}"/>
                  </a:ext>
                </a:extLst>
              </p:cNvPr>
              <p:cNvSpPr txBox="1"/>
              <p:nvPr/>
            </p:nvSpPr>
            <p:spPr>
              <a:xfrm>
                <a:off x="1133352" y="659826"/>
                <a:ext cx="20414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cap="small" dirty="0"/>
                  <a:t>Even Parity: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04C97E-8EBA-104E-AF3D-28510EE01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352" y="659826"/>
                <a:ext cx="2041456" cy="369332"/>
              </a:xfrm>
              <a:prstGeom prst="rect">
                <a:avLst/>
              </a:prstGeom>
              <a:blipFill>
                <a:blip r:embed="rId2"/>
                <a:stretch>
                  <a:fillRect l="-268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1CC22C-6BF7-6B40-B7A4-714173085089}"/>
                  </a:ext>
                </a:extLst>
              </p:cNvPr>
              <p:cNvSpPr txBox="1"/>
              <p:nvPr/>
            </p:nvSpPr>
            <p:spPr>
              <a:xfrm>
                <a:off x="1143000" y="3352800"/>
                <a:ext cx="942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1CC22C-6BF7-6B40-B7A4-714173085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352800"/>
                <a:ext cx="94288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C32D2FA-7A1B-A34B-9F76-CDFBFC3C91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6800" y="4007802"/>
          <a:ext cx="642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96678150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26438684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08253474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461211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7666382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1075527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1416574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09081437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0507028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44210397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152872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R4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31435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0E9B06B-C103-594B-840A-638A7E54B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6800" y="4525566"/>
          <a:ext cx="642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96678150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26438684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08253474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461211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7666382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1075527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1416574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09081437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0507028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44210397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152872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31435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73A9B9A-4373-294B-982A-D17E4C270C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6800" y="4933552"/>
          <a:ext cx="642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96678150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26438684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08253474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461211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7666382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1075527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1416574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09081437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0507028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44210397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152872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R8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31435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912D66B-99C2-CC4D-9614-A2DB4BCF97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6800" y="5341538"/>
          <a:ext cx="642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96678150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26438684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08253474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461211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7666382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1075527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1416574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09081437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0507028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44210397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152872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314353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0CFB35F-7EB6-EF4D-B56A-3CF5EB9341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37834" y="2029108"/>
          <a:ext cx="642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5845332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68213222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53828251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56891224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08087955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49079918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34090421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8370842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7213201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45765126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279038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42625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4AD4FB5-D9CA-D74C-8F95-BAF1501543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37834" y="2506742"/>
          <a:ext cx="642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5845332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68213222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53828251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56891224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08087955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49079918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34090421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8370842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7213201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45765126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279038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R2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426251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16F6494-16D3-9347-A624-50A5B48490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3000" y="2981960"/>
          <a:ext cx="642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5845332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68213222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53828251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56891224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08087955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49079918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34090421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8370842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7213201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45765126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279038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42625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05557B6-338D-1E47-A551-B4C7D1CF7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115943"/>
              </p:ext>
            </p:extLst>
          </p:nvPr>
        </p:nvGraphicFramePr>
        <p:xfrm>
          <a:off x="1137834" y="1115535"/>
          <a:ext cx="6426200" cy="4081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5845332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68213222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53828251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56891224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08087955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49079918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34090421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8370842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7213201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45765126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279038010"/>
                    </a:ext>
                  </a:extLst>
                </a:gridCol>
              </a:tblGrid>
              <a:tr h="40811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426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20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1404C-283B-1743-9026-233A339F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71C4059-854B-D14F-9B5A-5FD83719DC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5900" y="589868"/>
          <a:ext cx="642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96678150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26438684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08253474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461211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7666382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1075527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1416574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09081437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0507028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44210397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152872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31435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84EA697-4E78-8F45-82F5-EE1465161C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5900" y="1010788"/>
          <a:ext cx="642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96678150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26438684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08253474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461211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7666382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1075527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1416574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09081437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0507028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44210397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152872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31435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EC91B13-FBB0-B34A-90C8-4967085749B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5900" y="2133600"/>
          <a:ext cx="642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96678150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26438684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08253474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461211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7666382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1075527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1416574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09081437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0507028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44210397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152872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31435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1AD6998-7FAB-1F46-8546-A2B82171E8A2}"/>
              </a:ext>
            </a:extLst>
          </p:cNvPr>
          <p:cNvSpPr txBox="1"/>
          <p:nvPr/>
        </p:nvSpPr>
        <p:spPr>
          <a:xfrm>
            <a:off x="8229600" y="21351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9932CC8-9299-FB44-B958-D753EEAD3A7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5900" y="2684619"/>
          <a:ext cx="642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96678150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26438684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08253474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461211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7666382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1075527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1416574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09081437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0507028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44210397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152872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3143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D37B12-8BFE-5D47-817D-4CF1D46E6039}"/>
              </a:ext>
            </a:extLst>
          </p:cNvPr>
          <p:cNvSpPr txBox="1"/>
          <p:nvPr/>
        </p:nvSpPr>
        <p:spPr>
          <a:xfrm>
            <a:off x="8258331" y="2684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C2EBD33-0561-7943-9F16-99918820FD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5900" y="3312880"/>
          <a:ext cx="642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96678150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26438684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08253474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461211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7666382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1075527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1416574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09081437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0507028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44210397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152872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31435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607124B-0F66-C240-BFD9-BFEB0F8497A1}"/>
              </a:ext>
            </a:extLst>
          </p:cNvPr>
          <p:cNvSpPr txBox="1"/>
          <p:nvPr/>
        </p:nvSpPr>
        <p:spPr>
          <a:xfrm>
            <a:off x="8258331" y="33309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FC857EB-1E71-A84A-85EE-4CD30B43BB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5900" y="3847929"/>
          <a:ext cx="642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96678150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26438684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08253474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461211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7666382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1075527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1416574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09081437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0507028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44210397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152872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31435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8A30C8D-2452-C245-914F-56E6CC7D6E86}"/>
              </a:ext>
            </a:extLst>
          </p:cNvPr>
          <p:cNvSpPr txBox="1"/>
          <p:nvPr/>
        </p:nvSpPr>
        <p:spPr>
          <a:xfrm>
            <a:off x="8272696" y="38825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EF43251-1C3A-4541-8745-D9674A79CF28}"/>
              </a:ext>
            </a:extLst>
          </p:cNvPr>
          <p:cNvSpPr/>
          <p:nvPr/>
        </p:nvSpPr>
        <p:spPr>
          <a:xfrm>
            <a:off x="3200400" y="382744"/>
            <a:ext cx="457200" cy="460375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475E8-D6EE-274F-AE2C-388E336B12F1}"/>
              </a:ext>
            </a:extLst>
          </p:cNvPr>
          <p:cNvSpPr txBox="1"/>
          <p:nvPr/>
        </p:nvSpPr>
        <p:spPr>
          <a:xfrm>
            <a:off x="215900" y="28484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Sender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505D8-CDD1-1149-9211-75CD5D6A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343" y="140123"/>
            <a:ext cx="869976" cy="1492250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BEEFBD3-6D0B-F54F-8075-F2E7E03BF6B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5900" y="1429154"/>
          <a:ext cx="6426200" cy="48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5845332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68213222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53828251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56891224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08087955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49079918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34090421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8370842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7213201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45765126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279038010"/>
                    </a:ext>
                  </a:extLst>
                </a:gridCol>
              </a:tblGrid>
              <a:tr h="4877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4262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46481C-FA3C-8C4F-B5B3-91509DE1137E}"/>
              </a:ext>
            </a:extLst>
          </p:cNvPr>
          <p:cNvSpPr txBox="1"/>
          <p:nvPr/>
        </p:nvSpPr>
        <p:spPr>
          <a:xfrm>
            <a:off x="983848" y="5995686"/>
            <a:ext cx="681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https://www.geeksforgeeks.org/hamming-code-in-computer-network/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25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9" grpId="0"/>
      <p:bldP spid="22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E25CF-ED39-8342-9588-AD51674AC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Error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9C0D5-865B-0644-A201-B01C98113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cap="small" dirty="0"/>
              <a:t>Error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D8883-A81B-3B42-BEA2-787F5D61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38744-1F55-AC4B-8928-0CD1DEA71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2" y="2133600"/>
            <a:ext cx="4934769" cy="12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C2B8CF-95E9-4140-B35D-F7186BBF7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4129881"/>
            <a:ext cx="3466048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4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69A2-3301-CF4A-99B6-2BE4D5A7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Error Detection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382879-A6FF-CE40-A02C-356D7202F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981200"/>
            <a:ext cx="6781800" cy="32198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9AE7B-C2CC-E842-8790-0157F1FF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F8CD3-AE92-964A-9210-A0A9C90C1DAD}"/>
              </a:ext>
            </a:extLst>
          </p:cNvPr>
          <p:cNvSpPr txBox="1"/>
          <p:nvPr/>
        </p:nvSpPr>
        <p:spPr>
          <a:xfrm>
            <a:off x="1219200" y="1417638"/>
            <a:ext cx="191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Simple Parity Check</a:t>
            </a:r>
          </a:p>
        </p:txBody>
      </p:sp>
    </p:spTree>
    <p:extLst>
      <p:ext uri="{BB962C8B-B14F-4D97-AF65-F5344CB8AC3E}">
        <p14:creationId xmlns:p14="http://schemas.microsoft.com/office/powerpoint/2010/main" val="29114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D4845-4BCE-0F40-976B-E0A1043A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Error Detection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49F4EA-E6F6-A64D-A6B8-55549D2C8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025" y="2012949"/>
            <a:ext cx="6131949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D91AF-CD20-AA4C-A7EE-50A2C0EC6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0E0E6-1457-9940-8DF6-AA36413ABEFF}"/>
              </a:ext>
            </a:extLst>
          </p:cNvPr>
          <p:cNvSpPr txBox="1"/>
          <p:nvPr/>
        </p:nvSpPr>
        <p:spPr>
          <a:xfrm>
            <a:off x="762000" y="1461054"/>
            <a:ext cx="298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Two Dimensional Parity Check</a:t>
            </a:r>
          </a:p>
        </p:txBody>
      </p:sp>
    </p:spTree>
    <p:extLst>
      <p:ext uri="{BB962C8B-B14F-4D97-AF65-F5344CB8AC3E}">
        <p14:creationId xmlns:p14="http://schemas.microsoft.com/office/powerpoint/2010/main" val="314126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55FE-E63D-5F44-AF4E-8C84375EC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Error Detection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75B15-41E7-7C46-A11C-5764443E6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4955" y="1600200"/>
            <a:ext cx="4614090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73A43-71CB-304F-9240-0496B753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17D1C-981E-EA49-A390-F253C60A553F}"/>
              </a:ext>
            </a:extLst>
          </p:cNvPr>
          <p:cNvSpPr txBox="1"/>
          <p:nvPr/>
        </p:nvSpPr>
        <p:spPr>
          <a:xfrm>
            <a:off x="762000" y="1461054"/>
            <a:ext cx="1126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Checksum: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C7A0F2-EB26-0D48-AE5F-350D5CB5D04E}"/>
              </a:ext>
            </a:extLst>
          </p:cNvPr>
          <p:cNvSpPr txBox="1"/>
          <p:nvPr/>
        </p:nvSpPr>
        <p:spPr>
          <a:xfrm>
            <a:off x="960699" y="6389225"/>
            <a:ext cx="692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https://www.geeksforgeeks.org/error-detection-in-computer-networks/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75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6084-806E-AE48-BFAF-C56DEBA1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Error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85E0-A881-B843-9A1E-0FA19903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7FDFE-400E-DA4C-BA5F-5EC657E3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99154"/>
            <a:ext cx="6288298" cy="4405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1C5A2C-7350-C045-AF51-E00B7F969012}"/>
              </a:ext>
            </a:extLst>
          </p:cNvPr>
          <p:cNvSpPr txBox="1"/>
          <p:nvPr/>
        </p:nvSpPr>
        <p:spPr>
          <a:xfrm>
            <a:off x="762000" y="1461054"/>
            <a:ext cx="617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CRC: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AF0BD8-A1A1-8C4D-9596-F8D1A707F419}"/>
              </a:ext>
            </a:extLst>
          </p:cNvPr>
          <p:cNvSpPr txBox="1"/>
          <p:nvPr/>
        </p:nvSpPr>
        <p:spPr>
          <a:xfrm>
            <a:off x="1724628" y="6366076"/>
            <a:ext cx="692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https://www.geeksforgeeks.org/error-detection-in-computer-networks/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1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F3335B-1CB6-F946-B8E7-E823FE0A1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457200"/>
            <a:ext cx="7321643" cy="57451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55FAE-365D-2145-A1CA-62FECB834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50ED27-5DA5-214C-A622-A5D607C0E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5611813"/>
            <a:ext cx="24257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3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D1836-FA50-174E-B4BD-3678DEAF4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Link Layer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E16777-6C10-4D4E-BD20-C12A1B815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894260"/>
            <a:ext cx="3888717" cy="244824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0FD3A-38C7-8B46-AC8F-6E0CF3ED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dirty="0"/>
              <a:t> of 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0759D-1C25-D148-9171-FB51E84B4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20694"/>
            <a:ext cx="6761427" cy="1242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73E2-4435-044D-A4D2-64C8AD79A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857481"/>
            <a:ext cx="5867400" cy="2204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8BE8F-AA74-6948-8864-34E86042CE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2260" y="-7852"/>
            <a:ext cx="2402749" cy="19653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08223" y="6263944"/>
            <a:ext cx="3668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actual data is called the payload.</a:t>
            </a:r>
          </a:p>
        </p:txBody>
      </p:sp>
    </p:spTree>
    <p:extLst>
      <p:ext uri="{BB962C8B-B14F-4D97-AF65-F5344CB8AC3E}">
        <p14:creationId xmlns:p14="http://schemas.microsoft.com/office/powerpoint/2010/main" val="48903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 smtClean="0"/>
              <a:t> of 17</a:t>
            </a:r>
            <a:endParaRPr lang="en-US" dirty="0"/>
          </a:p>
        </p:txBody>
      </p:sp>
      <p:pic>
        <p:nvPicPr>
          <p:cNvPr id="1026" name="Picture 2" descr="a picture is worth a thousand word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867694"/>
            <a:ext cx="695325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8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EDEE8-7684-A34D-8300-C2ACBF7A2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Link Layer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F412A-20D3-1146-B87F-B63920DD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Framing:</a:t>
            </a:r>
          </a:p>
          <a:p>
            <a:pPr lvl="1"/>
            <a:r>
              <a:rPr lang="en-US" sz="2400" dirty="0"/>
              <a:t>Breaking up the bit stream into frames </a:t>
            </a:r>
          </a:p>
          <a:p>
            <a:r>
              <a:rPr lang="en-US" sz="2400" dirty="0"/>
              <a:t>Four </a:t>
            </a:r>
            <a:r>
              <a:rPr lang="en-US" sz="2400" dirty="0" smtClean="0"/>
              <a:t>methods – very popular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A0137-F336-414A-A539-CEEB0563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dirty="0"/>
              <a:t> of 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0B05E-7243-9243-80C5-2A5DB796A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483172"/>
            <a:ext cx="4495800" cy="1814093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A4A97C-A28D-844C-85E9-8948027D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783181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A2DBF-A880-CC45-BB64-A948A80F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Link Layer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4E72CC-C0FA-244C-A1A7-4D99EC167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057400"/>
            <a:ext cx="8229600" cy="17280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6A97C-AA6F-A64C-B6F9-B37E87382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dirty="0"/>
              <a:t> of 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F94A76-C408-E341-9573-8DB49BFF50F4}"/>
              </a:ext>
            </a:extLst>
          </p:cNvPr>
          <p:cNvSpPr txBox="1"/>
          <p:nvPr/>
        </p:nvSpPr>
        <p:spPr>
          <a:xfrm>
            <a:off x="914400" y="1600200"/>
            <a:ext cx="1526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cap="small" dirty="0"/>
              <a:t>Byte Count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FA5D49-F91D-C04E-AAD6-7D5FC8B7DA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000" y="3707392"/>
            <a:ext cx="8229600" cy="20076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57399" y="2819400"/>
            <a:ext cx="304801" cy="1905000"/>
          </a:xfrm>
          <a:prstGeom prst="rect">
            <a:avLst/>
          </a:prstGeom>
          <a:solidFill>
            <a:srgbClr val="FFC000">
              <a:alpha val="33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57399" y="4443992"/>
            <a:ext cx="2133601" cy="280408"/>
          </a:xfrm>
          <a:prstGeom prst="rect">
            <a:avLst/>
          </a:prstGeom>
          <a:solidFill>
            <a:srgbClr val="FFC000">
              <a:alpha val="33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7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F7D0C-6ED8-9B48-8477-37A5B55A7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Link Layer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53AC15-E973-0148-8668-C57709B56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05000"/>
            <a:ext cx="8229600" cy="9882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7EF68-E552-7E44-A25E-1CD54D769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 dirty="0"/>
              <a:t> of 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4FB22-DFE5-8C46-87FD-E1BB909E6DE2}"/>
              </a:ext>
            </a:extLst>
          </p:cNvPr>
          <p:cNvSpPr txBox="1"/>
          <p:nvPr/>
        </p:nvSpPr>
        <p:spPr>
          <a:xfrm>
            <a:off x="914400" y="1600200"/>
            <a:ext cx="309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cap="small" dirty="0"/>
              <a:t>Flag Byte with Byte Stuffing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69E85F7-0B61-114C-91E6-8C979C8B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1400"/>
            <a:ext cx="4796692" cy="57600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3D02EDF-CBF3-394B-A6BD-F6B7E3DED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308" y="4048791"/>
            <a:ext cx="4796692" cy="57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55C39A-5AC5-264A-8F2B-1835972AF422}"/>
              </a:ext>
            </a:extLst>
          </p:cNvPr>
          <p:cNvSpPr/>
          <p:nvPr/>
        </p:nvSpPr>
        <p:spPr>
          <a:xfrm>
            <a:off x="914400" y="5156519"/>
            <a:ext cx="678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consecutive flag bytes indicate the end of one frame and the start of the next.</a:t>
            </a:r>
          </a:p>
        </p:txBody>
      </p:sp>
    </p:spTree>
    <p:extLst>
      <p:ext uri="{BB962C8B-B14F-4D97-AF65-F5344CB8AC3E}">
        <p14:creationId xmlns:p14="http://schemas.microsoft.com/office/powerpoint/2010/main" val="92857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4BEB-B4B6-0B4B-B323-9C51AC340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Link Layer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8EFE9-5470-0C4E-836A-251CA599D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It may happen that the flag byte occurs in the data, especially when binary data such as photographs or songs are being transmitted. This situation would interfere with the framing. </a:t>
            </a:r>
          </a:p>
          <a:p>
            <a:r>
              <a:rPr lang="en-US" sz="2400" dirty="0"/>
              <a:t>One way to solve this problem is to have the sender’s data link layer insert a special escape byte (ESC) just before each ‘‘accidental’’ flag byte in the data. This technique is called byte stuffing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B725F-611D-FA40-9C67-0DE3F105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dirty="0"/>
              <a:t> of 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36E61-D0AE-A44B-8C55-7D9D3BB22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8200"/>
            <a:ext cx="9144000" cy="131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1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E383CE-E5C6-F546-A905-AE4DD5407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7531" y="1728378"/>
            <a:ext cx="8229600" cy="928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27269-D560-B349-84E2-1A7D0FD4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dirty="0"/>
              <a:t> of 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5F28D1-B9F3-2040-9E4C-18B31F733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0716"/>
            <a:ext cx="9144000" cy="535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839E65-64D0-7443-B9D1-A6B12E483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728916"/>
            <a:ext cx="9144000" cy="892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9E6AA9-9698-4D4D-8F0E-084D4748A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531" y="3693254"/>
            <a:ext cx="9144000" cy="86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1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35748</TotalTime>
  <Words>787</Words>
  <Application>Microsoft Office PowerPoint</Application>
  <PresentationFormat>On-screen Show (4:3)</PresentationFormat>
  <Paragraphs>435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Open Sans</vt:lpstr>
      <vt:lpstr>Times New Roman</vt:lpstr>
      <vt:lpstr>Office Theme</vt:lpstr>
      <vt:lpstr>PowerPoint Presentation</vt:lpstr>
      <vt:lpstr>Data Link Layer</vt:lpstr>
      <vt:lpstr>Data Link Layer</vt:lpstr>
      <vt:lpstr>PowerPoint Presentation</vt:lpstr>
      <vt:lpstr>Data Link Layer</vt:lpstr>
      <vt:lpstr>Data Link Layer</vt:lpstr>
      <vt:lpstr>Data Link Layer</vt:lpstr>
      <vt:lpstr>Data Link Layer</vt:lpstr>
      <vt:lpstr>PowerPoint Presentation</vt:lpstr>
      <vt:lpstr>Data Link Layer</vt:lpstr>
      <vt:lpstr>Data Link Layer</vt:lpstr>
      <vt:lpstr>Data Link Layer</vt:lpstr>
      <vt:lpstr>Data Link Layer</vt:lpstr>
      <vt:lpstr>Data Link Layer</vt:lpstr>
      <vt:lpstr>Data Link Layer</vt:lpstr>
      <vt:lpstr>Hamming Code</vt:lpstr>
      <vt:lpstr>Hamming Code</vt:lpstr>
      <vt:lpstr>PowerPoint Presentation</vt:lpstr>
      <vt:lpstr>Hamming Code</vt:lpstr>
      <vt:lpstr>PowerPoint Presentation</vt:lpstr>
      <vt:lpstr>PowerPoint Presentation</vt:lpstr>
      <vt:lpstr>Error Detection</vt:lpstr>
      <vt:lpstr>Error Detection</vt:lpstr>
      <vt:lpstr>Error Detection</vt:lpstr>
      <vt:lpstr>Error Detection</vt:lpstr>
      <vt:lpstr>Error Detection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all k-nearest neighbor queries in Hadoop</dc:title>
  <dc:creator>Administrator</dc:creator>
  <cp:lastModifiedBy>Dr. ASIF ZAMAN</cp:lastModifiedBy>
  <cp:revision>904</cp:revision>
  <cp:lastPrinted>2017-11-05T03:12:43Z</cp:lastPrinted>
  <dcterms:created xsi:type="dcterms:W3CDTF">2006-08-16T00:00:00Z</dcterms:created>
  <dcterms:modified xsi:type="dcterms:W3CDTF">2022-08-02T13:37:46Z</dcterms:modified>
</cp:coreProperties>
</file>